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5" r:id="rId29"/>
    <p:sldId id="284" r:id="rId30"/>
  </p:sldIdLst>
  <p:sldSz cx="12192000" cy="6858000"/>
  <p:notesSz cx="6858000" cy="9144000"/>
  <p:embeddedFontLst>
    <p:embeddedFont>
      <p:font typeface="OPPOSans B" panose="02010600030101010101" charset="-122"/>
      <p:regular r:id="rId31"/>
    </p:embeddedFont>
    <p:embeddedFont>
      <p:font typeface="OPPOSans H" panose="02010600030101010101" charset="-122"/>
      <p:regular r:id="rId32"/>
    </p:embeddedFont>
    <p:embeddedFont>
      <p:font typeface="OPPOSans L" panose="02010600030101010101" charset="-122"/>
      <p:regular r:id="rId33"/>
    </p:embeddedFont>
    <p:embeddedFont>
      <p:font typeface="Source Han Sans" panose="02010600030101010101" charset="-122"/>
      <p:regular r:id="rId34"/>
    </p:embeddedFont>
    <p:embeddedFont>
      <p:font typeface="Source Han Sans CN Bold" panose="02010600030101010101" charset="-122"/>
      <p:regular r:id="rId35"/>
    </p:embeddedFont>
    <p:embeddedFont>
      <p:font typeface="微软雅黑" panose="020B0503020204020204" pitchFamily="34" charset="-122"/>
      <p:regular r:id="rId36"/>
      <p:bold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-88899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ahLst/>
            <a:cxnLst/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ahLst/>
            <a:cxnLst/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ahLst/>
            <a:cxnLst/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ahLst/>
            <a:cxnLst/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900" dirty="0" err="1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事实驱动的企业AI搜索</a:t>
            </a:r>
            <a:endParaRPr kumimoji="1" lang="en-US" altLang="zh-CN" sz="3900" dirty="0">
              <a:ln w="12700">
                <a:noFill/>
              </a:ln>
              <a:gradFill>
                <a:gsLst>
                  <a:gs pos="0">
                    <a:srgbClr val="FFFFFF">
                      <a:alpha val="100000"/>
                    </a:srgbClr>
                  </a:gs>
                  <a:gs pos="61000">
                    <a:srgbClr val="CEFFFF">
                      <a:alpha val="100000"/>
                    </a:srgbClr>
                  </a:gs>
                  <a:gs pos="100000">
                    <a:srgbClr val="09FFFF">
                      <a:alpha val="100000"/>
                    </a:srgbClr>
                  </a:gs>
                </a:gsLst>
                <a:lin ang="2700000" scaled="0"/>
              </a:gradFill>
              <a:latin typeface="OPPOSans H"/>
              <a:ea typeface="OPPOSans H"/>
              <a:cs typeface="OPPOSans H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400" dirty="0" err="1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重塑数据可信与决策效率</a:t>
            </a:r>
            <a:endParaRPr kumimoji="1" lang="zh-CN" altLang="en-US" sz="1100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239073" y="198932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00178" y="311914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通过事实驱动的企业AI搜索，能够快速准确地获取药物副作用相关信息，帮助医生更好地评估药物风险。
对患者记录进行溯源，提高医疗数据的管理和利用效率。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00178" y="2041477"/>
            <a:ext cx="4114644" cy="766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场景：药物副作用分析、患者记录溯源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3534641" y="2381011"/>
            <a:ext cx="45719" cy="105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81604" y="198476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542709" y="311458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提升医疗服务质量和患者满意度，减少医疗事故的发生。
通过精准的数据支持，优化医疗决策过程。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42709" y="2063813"/>
            <a:ext cx="4114644" cy="7214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价值：降低医疗事故率30%以上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8577172" y="2381011"/>
            <a:ext cx="45719" cy="105761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医疗领域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6040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105414" y="2142350"/>
            <a:ext cx="3559719" cy="3198525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55600" dist="381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53431" y="2712720"/>
            <a:ext cx="2663687" cy="2415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在金融与保险行业，企业AI搜索能够高效地对保单进行合规审查，确保保单内容符合相关法律法规和监管要求。
通过对大量数据的分析和挖掘，为风险评估提供精准的数据支持。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>
            <a:off x="4305695" y="4976501"/>
            <a:ext cx="329916" cy="329916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78284" y="2377440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价值：缩短风控决策周期50%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78285" y="2719113"/>
            <a:ext cx="6172812" cy="30706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提高金融机构的风险管理能力和运营效率，降低运营成本。
通过快速准确的风险评估，优化业务流程。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553431" y="2103120"/>
            <a:ext cx="2664000" cy="617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场景：保单合规审查、风险评估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金融与保险领域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16555" y="383165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06475" y="166757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3155" y="1819970"/>
            <a:ext cx="8001000" cy="1553149"/>
          </a:xfrm>
          <a:prstGeom prst="roundRect">
            <a:avLst>
              <a:gd name="adj" fmla="val 14097"/>
            </a:avLst>
          </a:prstGeom>
          <a:solidFill>
            <a:schemeClr val="bg1"/>
          </a:soli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7915" y="181997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15093" y="1971566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04424" y="2992262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80385" y="3931321"/>
            <a:ext cx="8001000" cy="1553149"/>
          </a:xfrm>
          <a:prstGeom prst="roundRect">
            <a:avLst>
              <a:gd name="adj" fmla="val 14097"/>
            </a:avLst>
          </a:prstGeom>
          <a:solidFill>
            <a:schemeClr val="bg1"/>
          </a:solidFill>
          <a:ln w="158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65145" y="3931322"/>
            <a:ext cx="822960" cy="822960"/>
          </a:xfrm>
          <a:prstGeom prst="round2DiagRect">
            <a:avLst>
              <a:gd name="adj1" fmla="val 2608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82323" y="4082917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71654" y="5103613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72500" y="2811781"/>
            <a:ext cx="590984" cy="626769"/>
          </a:xfrm>
          <a:custGeom>
            <a:avLst/>
            <a:gdLst>
              <a:gd name="connsiteX0" fmla="*/ 476684 w 590984"/>
              <a:gd name="connsiteY0" fmla="*/ 0 h 626769"/>
              <a:gd name="connsiteX1" fmla="*/ 590984 w 590984"/>
              <a:gd name="connsiteY1" fmla="*/ 0 h 626769"/>
              <a:gd name="connsiteX2" fmla="*/ 590984 w 590984"/>
              <a:gd name="connsiteY2" fmla="*/ 370192 h 626769"/>
              <a:gd name="connsiteX3" fmla="*/ 334407 w 590984"/>
              <a:gd name="connsiteY3" fmla="*/ 626769 h 626769"/>
              <a:gd name="connsiteX4" fmla="*/ 0 w 590984"/>
              <a:gd name="connsiteY4" fmla="*/ 626769 h 626769"/>
              <a:gd name="connsiteX5" fmla="*/ 0 w 590984"/>
              <a:gd name="connsiteY5" fmla="*/ 489609 h 626769"/>
              <a:gd name="connsiteX6" fmla="*/ 334410 w 590984"/>
              <a:gd name="connsiteY6" fmla="*/ 489609 h 626769"/>
              <a:gd name="connsiteX7" fmla="*/ 476684 w 590984"/>
              <a:gd name="connsiteY7" fmla="*/ 347335 h 626769"/>
              <a:gd name="connsiteX8" fmla="*/ 476684 w 590984"/>
              <a:gd name="connsiteY8" fmla="*/ 0 h 626769"/>
            </a:gdLst>
            <a:ahLst/>
            <a:cxnLst/>
            <a:rect l="l" t="t" r="r" b="b"/>
            <a:pathLst>
              <a:path w="590984" h="626769">
                <a:moveTo>
                  <a:pt x="476684" y="0"/>
                </a:moveTo>
                <a:lnTo>
                  <a:pt x="590984" y="0"/>
                </a:lnTo>
                <a:lnTo>
                  <a:pt x="590984" y="370192"/>
                </a:lnTo>
                <a:cubicBezTo>
                  <a:pt x="590984" y="511896"/>
                  <a:pt x="476111" y="626769"/>
                  <a:pt x="334407" y="626769"/>
                </a:cubicBezTo>
                <a:lnTo>
                  <a:pt x="0" y="626769"/>
                </a:lnTo>
                <a:lnTo>
                  <a:pt x="0" y="489609"/>
                </a:lnTo>
                <a:lnTo>
                  <a:pt x="334410" y="489609"/>
                </a:lnTo>
                <a:cubicBezTo>
                  <a:pt x="412986" y="489609"/>
                  <a:pt x="476684" y="425911"/>
                  <a:pt x="476684" y="347335"/>
                </a:cubicBezTo>
                <a:lnTo>
                  <a:pt x="476684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553700" y="4922521"/>
            <a:ext cx="590984" cy="626769"/>
          </a:xfrm>
          <a:custGeom>
            <a:avLst/>
            <a:gdLst>
              <a:gd name="connsiteX0" fmla="*/ 476684 w 590984"/>
              <a:gd name="connsiteY0" fmla="*/ 0 h 626769"/>
              <a:gd name="connsiteX1" fmla="*/ 590984 w 590984"/>
              <a:gd name="connsiteY1" fmla="*/ 0 h 626769"/>
              <a:gd name="connsiteX2" fmla="*/ 590984 w 590984"/>
              <a:gd name="connsiteY2" fmla="*/ 370192 h 626769"/>
              <a:gd name="connsiteX3" fmla="*/ 334407 w 590984"/>
              <a:gd name="connsiteY3" fmla="*/ 626769 h 626769"/>
              <a:gd name="connsiteX4" fmla="*/ 0 w 590984"/>
              <a:gd name="connsiteY4" fmla="*/ 626769 h 626769"/>
              <a:gd name="connsiteX5" fmla="*/ 0 w 590984"/>
              <a:gd name="connsiteY5" fmla="*/ 489609 h 626769"/>
              <a:gd name="connsiteX6" fmla="*/ 334410 w 590984"/>
              <a:gd name="connsiteY6" fmla="*/ 489609 h 626769"/>
              <a:gd name="connsiteX7" fmla="*/ 476684 w 590984"/>
              <a:gd name="connsiteY7" fmla="*/ 347335 h 626769"/>
              <a:gd name="connsiteX8" fmla="*/ 476684 w 590984"/>
              <a:gd name="connsiteY8" fmla="*/ 0 h 626769"/>
            </a:gdLst>
            <a:ahLst/>
            <a:cxnLst/>
            <a:rect l="l" t="t" r="r" b="b"/>
            <a:pathLst>
              <a:path w="590984" h="626769">
                <a:moveTo>
                  <a:pt x="476684" y="0"/>
                </a:moveTo>
                <a:lnTo>
                  <a:pt x="590984" y="0"/>
                </a:lnTo>
                <a:lnTo>
                  <a:pt x="590984" y="370192"/>
                </a:lnTo>
                <a:cubicBezTo>
                  <a:pt x="590984" y="511896"/>
                  <a:pt x="476111" y="626769"/>
                  <a:pt x="334407" y="626769"/>
                </a:cubicBezTo>
                <a:lnTo>
                  <a:pt x="0" y="626769"/>
                </a:lnTo>
                <a:lnTo>
                  <a:pt x="0" y="489609"/>
                </a:lnTo>
                <a:lnTo>
                  <a:pt x="334410" y="489609"/>
                </a:lnTo>
                <a:cubicBezTo>
                  <a:pt x="412986" y="489609"/>
                  <a:pt x="476684" y="425911"/>
                  <a:pt x="476684" y="347335"/>
                </a:cubicBezTo>
                <a:lnTo>
                  <a:pt x="476684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08835" y="1910080"/>
            <a:ext cx="6802120" cy="4671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场景：跨部门数据整合、知识库搜索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108835" y="2371570"/>
            <a:ext cx="6802120" cy="8593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打破企业内部的数据孤岛，实现跨部门数据的高效整合和共享。
构建企业知识库搜索系统，为企业员工提供快速准确的知识检索服务。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076065" y="3995240"/>
            <a:ext cx="6802120" cy="4933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价值：提升员工协作效率40%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076065" y="4482921"/>
            <a:ext cx="6802120" cy="8593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促进企业知识的传承和创新，推动企业数字化转型。
通过高效的数据管理和搜索，提升企业的整体运营效率。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企业数据管理领域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14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商业模式与商业化路径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753325"/>
            <a:ext cx="12192000" cy="114300"/>
          </a:xfrm>
          <a:custGeom>
            <a:avLst/>
            <a:gdLst>
              <a:gd name="connsiteX0" fmla="*/ 0 w 12192000"/>
              <a:gd name="connsiteY0" fmla="*/ 0 h 114300"/>
              <a:gd name="connsiteX1" fmla="*/ 12192000 w 12192000"/>
              <a:gd name="connsiteY1" fmla="*/ 0 h 114300"/>
              <a:gd name="connsiteX2" fmla="*/ 12192000 w 12192000"/>
              <a:gd name="connsiteY2" fmla="*/ 114300 h 114300"/>
              <a:gd name="connsiteX3" fmla="*/ 0 w 12192000"/>
              <a:gd name="connsiteY3" fmla="*/ 114300 h 114300"/>
            </a:gdLst>
            <a:ahLst/>
            <a:cxnLst/>
            <a:rect l="l" t="t" r="r" b="b"/>
            <a:pathLst>
              <a:path w="12192000" h="114300">
                <a:moveTo>
                  <a:pt x="0" y="0"/>
                </a:moveTo>
                <a:lnTo>
                  <a:pt x="12192000" y="0"/>
                </a:lnTo>
                <a:lnTo>
                  <a:pt x="12192000" y="114300"/>
                </a:lnTo>
                <a:lnTo>
                  <a:pt x="0" y="114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9597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46243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主要面向B端企业客户，涵盖医疗、金融、制造业等多个行业。
这些企业对数据的可信度和搜索精度要求较高，且具有较强的付费能力和意愿。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6243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6242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客户细分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01503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98149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采用订阅制收费模式，提供基础API和高级功能的订阅服务，满足不同客户的需求。
针对特定行业或企业的定制化开发需求，提供定制化解决方案，收取相应的开发费用。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98149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98148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收入流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48189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44835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主要包括研发成本（占比40%）、数据合规成本（占比30%）和运营成本（占比30%）。
研发成本用于技术创新和产品优化；数据合规成本用于确保数据的合法使用和隐私保护；运营成本涵盖服务器租赁、人员工资等日常运营支出。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44835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44834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成本结构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商业模式画布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8512224"/>
              <a:gd name="adj2" fmla="val 14940849"/>
            </a:avLst>
          </a:prstGeom>
          <a:noFill/>
          <a:ln w="301625" cap="rnd">
            <a:gradFill>
              <a:gsLst>
                <a:gs pos="24000">
                  <a:schemeClr val="accent1">
                    <a:alpha val="2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3497172">
            <a:off x="6024321" y="1165860"/>
            <a:ext cx="5190860" cy="5190860"/>
          </a:xfrm>
          <a:prstGeom prst="arc">
            <a:avLst>
              <a:gd name="adj1" fmla="val 15904742"/>
              <a:gd name="adj2" fmla="val 21271762"/>
            </a:avLst>
          </a:prstGeom>
          <a:noFill/>
          <a:ln w="301625" cap="rnd">
            <a:gradFill>
              <a:gsLst>
                <a:gs pos="11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2228821"/>
              <a:gd name="adj2" fmla="val 6590782"/>
            </a:avLst>
          </a:prstGeom>
          <a:noFill/>
          <a:ln w="301625" cap="rnd">
            <a:gradFill>
              <a:gsLst>
                <a:gs pos="73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60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75207" y="3131046"/>
            <a:ext cx="1380768" cy="138076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64601" y="3542994"/>
            <a:ext cx="601980" cy="55687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/>
          </a:prstGeom>
          <a:noFill/>
          <a:ln w="38100" cap="rnd">
            <a:gradFill>
              <a:gsLst>
                <a:gs pos="12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1440664"/>
              <a:gd name="adj2" fmla="val 6743005"/>
            </a:avLst>
          </a:prstGeom>
          <a:noFill/>
          <a:ln w="38100" cap="rnd">
            <a:gradFill>
              <a:gsLst>
                <a:gs pos="5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8219401"/>
              <a:gd name="adj2" fmla="val 14528154"/>
            </a:avLst>
          </a:prstGeom>
          <a:noFill/>
          <a:ln w="38100" cap="rnd">
            <a:gradFill>
              <a:gsLst>
                <a:gs pos="1400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98741" y="2354580"/>
            <a:ext cx="2933700" cy="2933700"/>
          </a:xfrm>
          <a:prstGeom prst="arc">
            <a:avLst>
              <a:gd name="adj1" fmla="val 15368677"/>
              <a:gd name="adj2" fmla="val 14836256"/>
            </a:avLst>
          </a:prstGeom>
          <a:noFill/>
          <a:ln w="44450" cap="sq">
            <a:gradFill>
              <a:gsLst>
                <a:gs pos="1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path path="circle">
                <a:fillToRect t="100000" r="100000"/>
              </a:path>
              <a:tileRect l="-100000" b="-10000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12801" y="2055856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23873" y="313327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197370" y="456162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14680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技术验证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20003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搭建MaaS平台，构建基于多租户架构的AI搜索即服务平台，为企业提供灵活的搜索服务部署选项。
通过与少数企业客户合作，验证意图解析、数据检索、拒绝编造等核心功能的稳定性和有效性。
建立技术标杆，成功案例展示技术优势，吸引潜在客户关注。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29666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生态构建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34989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联合医疗、金融等行业头部企业，建立数据共享联盟，整合多源数据，提升搜索结果的全面性和准确性。
打造开发者社区，提供丰富的API接口，鼓励开发者基于平台开发行业应用，丰富应用场景。
积极参与可信AI搜索行业标准制定，提升品牌影响力，引导市场发展方向。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4652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规模复制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9975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基于前期合作经验，开发针对不同行业的定制化搜索模板，快速满足企业个性化需求。
扩大市场覆盖范围，与云服务提供商、系统集成商等建立渠道合作关系，借助其客户资源加速市场渗透。
强化品牌宣传，分享客户成功案例，提升市场认知度，以客户成功推动业务持续增长。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794705" y="3389838"/>
            <a:ext cx="342824" cy="37136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669365" y="2335540"/>
            <a:ext cx="371360" cy="32512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53934" y="4818188"/>
            <a:ext cx="371360" cy="3713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商业化三步走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标杆案例与客户价值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79924" y="21055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医院需要一个能够快速准确提供药物信息的系统，以减少用药错误。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79924" y="16356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需求：减少用药错误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79924" y="34898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通过接入院内药典数据库和PubMed开放数据，提供全面的药物信息。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79924" y="30199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方案：接入院内药典数据库+PubMed开放数据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9924" y="49503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显著提升了用药安全性和工作效率，减少了人工复核时间。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79924" y="44804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成果：用药风险提示准确率99.2%，人工复核时间下降70%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案例1：某三甲医院药物决策系统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5873651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9694233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398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需求：识别虚假理赔行为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8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保险集团需要一个能够识别虚假理赔行为的系统，以减少欺诈损失。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053066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8400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80982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方案：分析投保人社交行为异常标签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80982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通过分析投保人的社交行为异常标签，识别潜在的欺诈行为。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88985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01565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成果：欺诈案件识别率提升45%，年止损$1200万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01565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显著提升了风控能力，减少了经济损失。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09567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03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686526" y="5473471"/>
            <a:ext cx="7704000" cy="0"/>
          </a:xfrm>
          <a:prstGeom prst="line">
            <a:avLst/>
          </a:prstGeom>
          <a:noFill/>
          <a:ln w="19050" cap="sq">
            <a:solidFill>
              <a:schemeClr val="accent1">
                <a:lumMod val="40000"/>
                <a:lumOff val="60000"/>
              </a:schemeClr>
            </a:solidFill>
            <a:round/>
            <a:headEnd type="none"/>
            <a:tailEnd type="none"/>
          </a:ln>
        </p:spPr>
      </p:cxnSp>
      <p:sp>
        <p:nvSpPr>
          <p:cNvPr id="15" name="标题 1"/>
          <p:cNvSpPr txBox="1"/>
          <p:nvPr/>
        </p:nvSpPr>
        <p:spPr>
          <a:xfrm>
            <a:off x="4507112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38058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2527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案例2：某保险集团风控优化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未来规划与战略愿景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-490174" y="-124556"/>
            <a:ext cx="5627023" cy="7084156"/>
          </a:xfrm>
          <a:prstGeom prst="parallelogram">
            <a:avLst>
              <a:gd name="adj" fmla="val 3643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88897" y="1130300"/>
            <a:ext cx="583676" cy="4108256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CATALOGUE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8150" y="1130300"/>
            <a:ext cx="1290747" cy="3240207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46705" y="630603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72728" y="659178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行业痛点与市场机遇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17181" y="1383155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核心技术架构与差异化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91158" y="1354580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61634" y="2107132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垂直场景应用与价值落地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35611" y="2078557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406087" y="2831109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商业模式与商业化路径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80064" y="2802534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50540" y="3555086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标杆案例与客户价值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24517" y="3526511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94993" y="4279063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未来规划与战略愿景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68970" y="4250488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139446" y="5003040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5713423" y="4974465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7.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83901" y="5727017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团队介绍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5957878" y="5698442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8.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11178601" y="-44259"/>
            <a:ext cx="2907657" cy="3660603"/>
          </a:xfrm>
          <a:prstGeom prst="parallelogram">
            <a:avLst>
              <a:gd name="adj" fmla="val 3643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038141" y="1211300"/>
            <a:ext cx="10453790" cy="2370100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58813" y="3652054"/>
            <a:ext cx="10453790" cy="2370100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44650" y="2051885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1711" y="2228090"/>
            <a:ext cx="426399" cy="4481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02850" y="4358883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59454" y="4541438"/>
            <a:ext cx="487313" cy="4354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61644" y="1800425"/>
            <a:ext cx="7645134" cy="3551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多模态搜索（文本+图像+语音）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61644" y="2171008"/>
            <a:ext cx="7645134" cy="95991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开发多模态搜索功能，支持文本、图像和语音等多种输入方式。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05323" y="4234536"/>
            <a:ext cx="7873734" cy="3551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动态数据实时更新引擎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605322" y="4688336"/>
            <a:ext cx="7873734" cy="9050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构建动态数据实时更新引擎，确保搜索结果的时效性和准确性。</a:t>
            </a: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761644" y="2143606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173354" y="4629074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技术扩展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标题 1"/>
          <p:cNvCxnSpPr/>
          <p:nvPr/>
        </p:nvCxnSpPr>
        <p:spPr>
          <a:xfrm>
            <a:off x="-24000" y="3405483"/>
            <a:ext cx="12240000" cy="0"/>
          </a:xfrm>
          <a:prstGeom prst="line">
            <a:avLst/>
          </a:prstGeom>
          <a:noFill/>
          <a:ln w="254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3" name="标题 1"/>
          <p:cNvSpPr txBox="1"/>
          <p:nvPr/>
        </p:nvSpPr>
        <p:spPr>
          <a:xfrm rot="8113744">
            <a:off x="2688263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246263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12263" y="1957066"/>
            <a:ext cx="612000" cy="56614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78263" y="4441659"/>
            <a:ext cx="4680000" cy="13015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与头部云服务商合作，共同打造行业解决方案市场。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78263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与头部云服务商共建行业解决方案市场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113744">
            <a:off x="8231037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789037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55038" y="1962711"/>
            <a:ext cx="612000" cy="55484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1037" y="4441659"/>
            <a:ext cx="4680000" cy="13015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积极参与并推动“可信AI搜索”行业标准的制定，提升行业整体水平。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21037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推动“可信AI搜索”行业标准制定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生态愿景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544105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73057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716044" y="3376998"/>
            <a:ext cx="699729" cy="699729"/>
          </a:xfrm>
          <a:prstGeom prst="arc">
            <a:avLst>
              <a:gd name="adj1" fmla="val 10800000"/>
              <a:gd name="adj2" fmla="val 64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24102" y="2857820"/>
            <a:ext cx="1657794" cy="1657794"/>
          </a:xfrm>
          <a:prstGeom prst="arc">
            <a:avLst>
              <a:gd name="adj1" fmla="val 12611919"/>
              <a:gd name="adj2" fmla="val 21594316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6868113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 flipH="1">
            <a:off x="3683163" y="3376998"/>
            <a:ext cx="699729" cy="699729"/>
          </a:xfrm>
          <a:prstGeom prst="arc">
            <a:avLst>
              <a:gd name="adj1" fmla="val 10800000"/>
              <a:gd name="adj2" fmla="val 388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4381329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 rot="10800000">
            <a:off x="5220460" y="2860102"/>
            <a:ext cx="1657794" cy="1657794"/>
          </a:xfrm>
          <a:prstGeom prst="arc">
            <a:avLst>
              <a:gd name="adj1" fmla="val 12654381"/>
              <a:gd name="adj2" fmla="val 21423341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41552" y="3094725"/>
            <a:ext cx="1211916" cy="12119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5739421" y="3441497"/>
            <a:ext cx="616178" cy="5183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691880" y="3495090"/>
            <a:ext cx="29667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开发数据治理自动化工具，提升数据管理效率。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91880" y="3094771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数据治理自动化工具开发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07960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8467" y="3495090"/>
            <a:ext cx="29540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通过聚焦垂直场景的深度应用，形成差异化竞争优势，应对巨头竞争。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3155" y="3094771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363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反巨头竞争策略（聚焦垂直场景深度）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755249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挑战应对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4880848" y="1754303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231822" y="0"/>
                </a:moveTo>
                <a:lnTo>
                  <a:pt x="1390905" y="0"/>
                </a:lnTo>
                <a:lnTo>
                  <a:pt x="1390905" y="0"/>
                </a:lnTo>
                <a:lnTo>
                  <a:pt x="1390905" y="1159083"/>
                </a:lnTo>
                <a:cubicBezTo>
                  <a:pt x="1390905" y="1287115"/>
                  <a:pt x="1287115" y="1390905"/>
                  <a:pt x="1159083" y="1390905"/>
                </a:cubicBezTo>
                <a:lnTo>
                  <a:pt x="0" y="1390905"/>
                </a:lnTo>
                <a:lnTo>
                  <a:pt x="0" y="1390905"/>
                </a:lnTo>
                <a:lnTo>
                  <a:pt x="0" y="231822"/>
                </a:lnTo>
                <a:cubicBezTo>
                  <a:pt x="0" y="103790"/>
                  <a:pt x="103790" y="0"/>
                  <a:pt x="231822" y="0"/>
                </a:cubicBezTo>
                <a:close/>
              </a:path>
            </a:pathLst>
          </a:custGeom>
          <a:solidFill>
            <a:schemeClr val="accent2">
              <a:hueOff val="0"/>
              <a:satOff val="0"/>
              <a:lumOff val="0"/>
              <a:alphaOff val="0"/>
            </a:schemeClr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065234" y="1754303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1390905" y="231822"/>
                </a:moveTo>
                <a:lnTo>
                  <a:pt x="1390905" y="1390905"/>
                </a:lnTo>
                <a:lnTo>
                  <a:pt x="1390905" y="1390905"/>
                </a:lnTo>
                <a:lnTo>
                  <a:pt x="231822" y="1390905"/>
                </a:lnTo>
                <a:cubicBezTo>
                  <a:pt x="103790" y="1390905"/>
                  <a:pt x="0" y="1287115"/>
                  <a:pt x="0" y="1159083"/>
                </a:cubicBezTo>
                <a:lnTo>
                  <a:pt x="0" y="0"/>
                </a:lnTo>
                <a:lnTo>
                  <a:pt x="0" y="0"/>
                </a:lnTo>
                <a:lnTo>
                  <a:pt x="1159083" y="0"/>
                </a:lnTo>
                <a:cubicBezTo>
                  <a:pt x="1287115" y="0"/>
                  <a:pt x="1390905" y="103790"/>
                  <a:pt x="1390905" y="2318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065233" y="2938688"/>
            <a:ext cx="1132095" cy="1132095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1159083" y="1390905"/>
                </a:moveTo>
                <a:lnTo>
                  <a:pt x="0" y="1390905"/>
                </a:lnTo>
                <a:lnTo>
                  <a:pt x="0" y="1390905"/>
                </a:lnTo>
                <a:lnTo>
                  <a:pt x="0" y="231822"/>
                </a:lnTo>
                <a:cubicBezTo>
                  <a:pt x="0" y="103790"/>
                  <a:pt x="103790" y="0"/>
                  <a:pt x="231822" y="0"/>
                </a:cubicBezTo>
                <a:lnTo>
                  <a:pt x="1390905" y="0"/>
                </a:lnTo>
                <a:lnTo>
                  <a:pt x="1390905" y="0"/>
                </a:lnTo>
                <a:lnTo>
                  <a:pt x="1390905" y="1159083"/>
                </a:lnTo>
                <a:cubicBezTo>
                  <a:pt x="1390905" y="1287115"/>
                  <a:pt x="1287115" y="1390905"/>
                  <a:pt x="1159083" y="1390905"/>
                </a:cubicBezTo>
                <a:close/>
              </a:path>
            </a:pathLst>
          </a:custGeom>
          <a:solidFill>
            <a:schemeClr val="accent2">
              <a:hueOff val="0"/>
              <a:satOff val="0"/>
              <a:lumOff val="0"/>
              <a:alphaOff val="0"/>
            </a:schemeClr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0848" y="2938689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0" y="1159083"/>
                </a:moveTo>
                <a:lnTo>
                  <a:pt x="0" y="0"/>
                </a:lnTo>
                <a:lnTo>
                  <a:pt x="0" y="0"/>
                </a:lnTo>
                <a:lnTo>
                  <a:pt x="1159083" y="0"/>
                </a:lnTo>
                <a:cubicBezTo>
                  <a:pt x="1287115" y="0"/>
                  <a:pt x="1390905" y="103790"/>
                  <a:pt x="1390905" y="231822"/>
                </a:cubicBezTo>
                <a:lnTo>
                  <a:pt x="1390905" y="1390905"/>
                </a:lnTo>
                <a:lnTo>
                  <a:pt x="1390905" y="1390905"/>
                </a:lnTo>
                <a:lnTo>
                  <a:pt x="231822" y="1390905"/>
                </a:lnTo>
                <a:cubicBezTo>
                  <a:pt x="103790" y="1390905"/>
                  <a:pt x="0" y="1287115"/>
                  <a:pt x="0" y="115908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98743" y="2831975"/>
            <a:ext cx="209327" cy="209327"/>
          </a:xfrm>
          <a:prstGeom prst="ellipse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71230" y="2805218"/>
            <a:ext cx="209327" cy="20932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7854" y="4713722"/>
            <a:ext cx="10616293" cy="1147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生成式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事实驱动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可信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</a:p>
        </p:txBody>
      </p:sp>
      <p:cxnSp>
        <p:nvCxnSpPr>
          <p:cNvPr id="9" name="标题 1"/>
          <p:cNvCxnSpPr/>
          <p:nvPr/>
        </p:nvCxnSpPr>
        <p:spPr>
          <a:xfrm>
            <a:off x="663212" y="4490314"/>
            <a:ext cx="10852876" cy="0"/>
          </a:xfrm>
          <a:prstGeom prst="line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  <a:headEnd type="oval" w="med" len="med"/>
            <a:tailEnd type="oval"/>
          </a:ln>
        </p:spPr>
      </p:cxnSp>
      <p:sp>
        <p:nvSpPr>
          <p:cNvPr id="10" name="标题 1"/>
          <p:cNvSpPr txBox="1"/>
          <p:nvPr/>
        </p:nvSpPr>
        <p:spPr>
          <a:xfrm>
            <a:off x="5363160" y="2182840"/>
            <a:ext cx="322498" cy="34934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43511" y="3394756"/>
            <a:ext cx="355570" cy="3223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61220" y="3334650"/>
            <a:ext cx="340119" cy="34016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85534" y="1752600"/>
            <a:ext cx="3530553" cy="23241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对行业：构建可信数据生态 → 推动数字化转型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1752600"/>
            <a:ext cx="3474113" cy="23241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对企业：数据驱动决策 → 降本增效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481059" y="2192880"/>
            <a:ext cx="349344" cy="32926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核心价值主张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5076824"/>
            <a:ext cx="12192000" cy="1781175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527305">
            <a:off x="1531123" y="2312483"/>
            <a:ext cx="7606604" cy="4341861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1239048">
            <a:off x="1826976" y="1960920"/>
            <a:ext cx="8580609" cy="4897825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64339" y="1951019"/>
            <a:ext cx="8596539" cy="490691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47001" y="2108893"/>
            <a:ext cx="8211269" cy="4749043"/>
          </a:xfrm>
          <a:prstGeom prst="rect">
            <a:avLst/>
          </a:prstGeom>
          <a:solidFill>
            <a:schemeClr val="accent1">
              <a:lumMod val="20000"/>
              <a:lumOff val="80000"/>
              <a:alpha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906378" y="3359807"/>
            <a:ext cx="6892514" cy="22218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从“信息检索”到“事实赋能”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848274" y="2891530"/>
            <a:ext cx="1008722" cy="71668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Slogan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54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团队介绍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08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21792" y="163502"/>
            <a:ext cx="10706100" cy="4787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团队成员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4CD903-D08A-550B-325E-26956566C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63"/>
          <a:stretch/>
        </p:blipFill>
        <p:spPr>
          <a:xfrm>
            <a:off x="-1" y="1063625"/>
            <a:ext cx="12192001" cy="579755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DA2E6-BE59-7436-5911-0A4EA4526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97C90-59DD-599E-0DEB-8E2C60D099DF}"/>
              </a:ext>
            </a:extLst>
          </p:cNvPr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B485E791-8523-A7E3-D00C-B9C18046DA7B}"/>
              </a:ext>
            </a:extLst>
          </p:cNvPr>
          <p:cNvSpPr txBox="1"/>
          <p:nvPr/>
        </p:nvSpPr>
        <p:spPr>
          <a:xfrm>
            <a:off x="621792" y="163502"/>
            <a:ext cx="10706100" cy="4787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团队愿景：可信</a:t>
            </a:r>
            <a:r>
              <a:rPr kumimoji="1" lang="en-US" altLang="zh-CN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</a:t>
            </a:r>
            <a:r>
              <a:rPr kumimoji="1" lang="zh-CN" altLang="en-US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搜索</a:t>
            </a:r>
            <a:endParaRPr kumimoji="1" lang="zh-CN" altLang="en-US" dirty="0"/>
          </a:p>
        </p:txBody>
      </p:sp>
      <p:pic>
        <p:nvPicPr>
          <p:cNvPr id="185" name="AI第二大脑_1013.018.png" descr="AI第二大脑_1013.018.png"/>
          <p:cNvPicPr>
            <a:picLocks noChangeAspect="1"/>
          </p:cNvPicPr>
          <p:nvPr/>
        </p:nvPicPr>
        <p:blipFill>
          <a:blip r:embed="rId2"/>
          <a:srcRect t="15834" b="1"/>
          <a:stretch/>
        </p:blipFill>
        <p:spPr>
          <a:xfrm>
            <a:off x="-1" y="1085850"/>
            <a:ext cx="12192000" cy="577214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BACA2B5-9EE5-2BFA-E3BD-9ED1D23C369A}"/>
              </a:ext>
            </a:extLst>
          </p:cNvPr>
          <p:cNvSpPr txBox="1"/>
          <p:nvPr/>
        </p:nvSpPr>
        <p:spPr>
          <a:xfrm>
            <a:off x="2595379" y="4893598"/>
            <a:ext cx="784349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可在</a:t>
            </a: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36Kr </a:t>
            </a: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、百度、微信、微博、知乎和</a:t>
            </a:r>
            <a:r>
              <a:rPr lang="en-US" altLang="zh-CN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站等社交媒体平台，搜索关键字：“时序图谱洞察引擎”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26564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-88899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ahLst/>
            <a:cxnLst/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ahLst/>
            <a:cxnLst/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ahLst/>
            <a:cxnLst/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ahLst/>
            <a:cxnLst/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行业痛点与市场机遇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8100000">
            <a:off x="5529060" y="3147669"/>
            <a:ext cx="1545231" cy="1545231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500000">
            <a:off x="6692112" y="4350388"/>
            <a:ext cx="1545231" cy="1545231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8100000" flipH="1">
            <a:off x="4366007" y="4350388"/>
            <a:ext cx="1545231" cy="1545231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721344" y="1874419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传统AI搜索工具生成内容时容易出现错误信息，导致企业决策失误。
错误信息可能引发严重的商业风险，增加企业运营成本。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16831" y="1186447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AI生成内容的“幻觉”风险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50863" y="4655417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3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企业内部数据分散在不同部门和系统中，形成数据孤岛，跨源数据整合困难。
数据隐私和合规要求日益严格，企业在数据使用和共享方面面临巨大压力。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46349" y="3967445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数据孤岛与隐私合规压力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74207" y="4655417"/>
            <a:ext cx="2858744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传统搜索引擎在企业级应用中存在搜索结果不精准、无法理解复杂查询意图等问题。
企业对高精度搜索的需求日益增长，传统工具难以满足。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69693" y="3967445"/>
            <a:ext cx="285874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传统搜索工具无法满足企业级高精度需求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35804" y="4894080"/>
            <a:ext cx="457846" cy="45784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38170" y="4894080"/>
            <a:ext cx="400905" cy="45784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072753" y="3698747"/>
            <a:ext cx="457846" cy="44307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当前挑战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16200000">
            <a:off x="1359235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12097" y="2120900"/>
            <a:ext cx="7058526" cy="9892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据市场调研机构预测，2023 - 2030年期间，全球企业AI搜索市场年复合增长率将超过35%。
市场潜力巨大，为企业提供了广阔的发展空间。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1">
            <a:off x="8886992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212097" y="1715418"/>
            <a:ext cx="7058526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全球企业AI搜索市场高速增长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359235" y="3757391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63630" y="4124549"/>
            <a:ext cx="1246705" cy="1154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212097" y="4521200"/>
            <a:ext cx="7058526" cy="99079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在医疗、金融等对数据准确性要求极高的行业，企业对可信数据的需求不断增长。
可信数据能够显著提升企业的决策效率和业务质量。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1">
            <a:off x="8886992" y="3757391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12097" y="4117251"/>
            <a:ext cx="7058526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医疗、金融等行业对可信数据的需求激增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63630" y="1711549"/>
            <a:ext cx="1246705" cy="1154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市场机遇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14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核心技术架构与差异化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461147" y="127648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ahLst/>
            <a:cxnLst/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82312" y="1740467"/>
            <a:ext cx="906858" cy="906858"/>
          </a:xfrm>
          <a:prstGeom prst="ellipse">
            <a:avLst/>
          </a:prstGeom>
          <a:solidFill>
            <a:schemeClr val="bg1">
              <a:lumMod val="95000"/>
              <a:alpha val="7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38553">
            <a:off x="4285994" y="185643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ahLst/>
            <a:cxnLst/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cap="sq">
            <a:noFill/>
          </a:ln>
          <a:effectLst>
            <a:outerShdw blurRad="330200" dist="241300" dir="10800000" sx="95000" sy="9500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3056" y="4448788"/>
            <a:ext cx="288000" cy="3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95435" y="3807382"/>
            <a:ext cx="3094665" cy="5690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意图解析层（LLM驱动）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054102" y="127648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ahLst/>
            <a:cxnLst/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875267" y="1739900"/>
            <a:ext cx="881458" cy="900830"/>
          </a:xfrm>
          <a:prstGeom prst="ellipse">
            <a:avLst/>
          </a:prstGeom>
          <a:solidFill>
            <a:schemeClr val="bg1">
              <a:lumMod val="95000"/>
              <a:alpha val="7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338553">
            <a:off x="8878949" y="185643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ahLst/>
            <a:cxnLst/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430101" y="4448788"/>
            <a:ext cx="288000" cy="3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08354" y="3807382"/>
            <a:ext cx="3097046" cy="5690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数据检索层（可信源接入）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08354" y="4582733"/>
            <a:ext cx="3097046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利用先进的自然语言处理技术和大型语言模型（LLM），将用户的自然语言查询转化为结构化查询意图。
例如，医生提问“药物A与B的相互作用”，系统能够准确解析为化学属性检索指令。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95435" y="4582733"/>
            <a:ext cx="3097046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整合企业内部数据库、开放网络权威数据源等多渠道可信数据，通过数据脱敏与聚合技术，确保数据的安全性和可靠性。
在数据检索过程中，系统能够快速定位并提取与用户查询意图相关的信息，实现高效的数据检索。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846554" y="1915082"/>
            <a:ext cx="1433346" cy="10135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482054" y="1915082"/>
            <a:ext cx="1433346" cy="10135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架构图展示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73100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33982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拒绝编造机制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3981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当系统无法找到可靠的可信数据时，将拒绝生成答案，避免提供错误信息误导用户。
确保搜索结果的可信度，提升用户对系统的信任。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50266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2130870" y="1418014"/>
            <a:ext cx="440775" cy="42655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18216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79098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透明溯源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79097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为用户提供数据流程图，展示信息的流转路径，使用户能够清晰了解搜索结果的来源和生成过程。
增强用户对搜索结果的信任度，提升系统的透明度。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95382" y="1130300"/>
            <a:ext cx="1001982" cy="1001982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861128" y="1418014"/>
            <a:ext cx="470491" cy="4265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63332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24214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隐私计算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24213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采用联邦学习和差分隐私技术，在数据使用过程中保护数据隐私。
确保企业数据的安全性和合规性，满足隐私保护要求。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340498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610937" y="1418014"/>
            <a:ext cx="461105" cy="42655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技术差异化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468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垂直场景应用与价值落地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1263F8"/>
      </a:accent1>
      <a:accent2>
        <a:srgbClr val="09FFFF"/>
      </a:accent2>
      <a:accent3>
        <a:srgbClr val="DDDDDD"/>
      </a:accent3>
      <a:accent4>
        <a:srgbClr val="DDDDDD"/>
      </a:accent4>
      <a:accent5>
        <a:srgbClr val="DDDDDD"/>
      </a:accent5>
      <a:accent6>
        <a:srgbClr val="DDDDDD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656</Words>
  <Application>Microsoft Office PowerPoint</Application>
  <PresentationFormat>宽屏</PresentationFormat>
  <Paragraphs>142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Source Han Sans CN Bold</vt:lpstr>
      <vt:lpstr>Source Han Sans</vt:lpstr>
      <vt:lpstr>Arial</vt:lpstr>
      <vt:lpstr>OPPOSans B</vt:lpstr>
      <vt:lpstr>OPPOSans H</vt:lpstr>
      <vt:lpstr>微软雅黑</vt:lpstr>
      <vt:lpstr>OPPOSans 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Vito Xu</dc:creator>
  <cp:lastModifiedBy>Vito Xu</cp:lastModifiedBy>
  <cp:revision>3</cp:revision>
  <dcterms:modified xsi:type="dcterms:W3CDTF">2025-04-09T04:24:06Z</dcterms:modified>
</cp:coreProperties>
</file>